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80" r:id="rId3"/>
    <p:sldId id="278" r:id="rId4"/>
    <p:sldId id="262" r:id="rId5"/>
    <p:sldId id="279" r:id="rId6"/>
    <p:sldId id="267" r:id="rId7"/>
    <p:sldId id="277" r:id="rId8"/>
    <p:sldId id="281" r:id="rId9"/>
    <p:sldId id="271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E2EB"/>
    <a:srgbClr val="F6B088"/>
    <a:srgbClr val="74274F"/>
    <a:srgbClr val="CB1830"/>
    <a:srgbClr val="C76A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5" autoAdjust="0"/>
    <p:restoredTop sz="88698" autoAdjust="0"/>
  </p:normalViewPr>
  <p:slideViewPr>
    <p:cSldViewPr snapToGrid="0">
      <p:cViewPr varScale="1">
        <p:scale>
          <a:sx n="78" d="100"/>
          <a:sy n="78" d="100"/>
        </p:scale>
        <p:origin x="62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322823-4D8E-2A43-904B-C459C4FB8FA7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2D8D6-6F92-2B4B-8AB3-EF6DBE4A6D4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9206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64AECC-6583-1D27-20FE-A0EE31436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03C3F51-F254-A9B5-EB5E-8B73DDC7F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6F04C3E-BEF1-4F26-A083-6BC3B080D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A66CCA0-1F68-2465-99C0-CA6283600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BDFDE0-01A9-2869-AF09-2182567BC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2359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4BC9037-C1EC-F0DD-2C1E-6960ACC17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A212627F-73B4-B381-1454-9B15031CA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D8DFEE8-65E3-AAA8-A859-1B5A92BCC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6685D7B-243D-C217-B811-35E72F380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E9C7833-FADF-B296-542A-D18F4D99B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656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51B98E29-803B-FA24-6DE9-393C134B98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FB65020-5487-F0A8-0F8B-84FCD68D7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E63616F-DF3B-899F-52E3-5D773E7E1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2009FB-C966-E6C4-2EF0-2D73320EA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62EF027-EE6B-EFE8-A88F-E4DA3A37A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2257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D18FABF-E8BC-4C08-1925-0A973E50B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03915A-B53D-4787-063B-B90F9E6FC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83D5DB1-D2E1-40FE-56F9-397555F2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82BAC5C-BA74-AD2B-3962-383C2360E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118060-7493-627E-0C2A-DBDEB5769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7315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5C51AA-6787-516C-6E37-F94F5335C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97E7D4-0C26-74C9-04DD-981F1855A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941D003-D9F9-33E5-166F-054DC32C9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60270D-19BB-F4CB-BFF9-2CC5B0A2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94EAE35-4EC7-1D70-92EF-102A5E303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5279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FE1C62A-5A67-005E-3047-4EB93DCC2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D47D36-4FF2-52E0-3C10-74001D51F1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344BFA5-174E-FDB1-8A8F-9C31FD95A8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A6275F-D7E4-3750-C040-55687B57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656935-A452-271C-A125-426544EC1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B87C59-AE01-CB73-EEDD-966B1ABFC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48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937082-9824-825F-3E61-CCD6C82FE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49CC16E-B96B-DB64-D7D5-81DAA09BDB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7897D40-9F76-F55D-86F6-C94B7D065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52051DE-64F7-E2E9-8478-9BA8D9FF84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BFC3108-E4FD-0187-8738-A373408266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AEA7CD6-9E2D-DF09-64FE-753C8B041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5088013-E629-A5AF-764D-041DD3764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A349748-1E7C-2090-918D-3553132D5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2477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2F043D-0523-CD78-27D1-2E36D159E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84EB1D8-F653-DE42-E280-4515A1413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03D24B7-185C-072A-18C2-DE99743FE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4272197-4330-B8A8-DF71-100D3D238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650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6F6299A-848E-D89B-B3A9-ECE9DFC03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31CDD13-AA65-E9C1-30A4-C465AF878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5410DAD-FB1A-E917-81A8-7406B47F2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5839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07B98D5-EAFF-957D-F07E-56226F963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C9D565-9789-56B9-6301-C12F8432E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23E286-B140-67FE-F569-814C25C83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B836F3D-CEFB-EBCB-62B6-B125ED49B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A8CCDD6-47E2-E0B8-805C-5235A2AC2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46615EA-CA76-6B5B-F451-22E8E60E7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3239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91BC50-D0C0-F955-967F-9EABBA6BC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8A0AFF3-D95E-5F81-B525-AA050DB7FA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29961E6-87BE-6EE3-8E5D-062D09617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901AE7A-8E12-C276-85D4-7F75F0547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FA3F4CA-6D57-B069-D0F6-5E94A5B6F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B4B9F42-9FA5-7D0C-F6E9-11703DA0C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835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C661B3F-77AD-086F-C397-5D56241D2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0C8E2B1-7AD2-8E63-8A45-57DC6BD399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00E9F3-10E6-F5B1-DA2A-CE4EDEC99A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74CAF-00E4-3149-BCD1-5D22EB49DBCF}" type="datetimeFigureOut">
              <a:rPr lang="sv-SE" smtClean="0"/>
              <a:t>2023-03-08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729C6BD-9A9B-936D-7D5D-3AD85B03A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9A05274-46BB-C1F2-E51C-6D73B91E89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48106-9456-C940-9297-4D615509F90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009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6A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A236FFCF-B783-3B2C-BA88-F1EB9D672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297" y="1714500"/>
            <a:ext cx="3429000" cy="3429000"/>
          </a:xfrm>
          <a:prstGeom prst="rect">
            <a:avLst/>
          </a:prstGeom>
        </p:spPr>
      </p:pic>
      <p:sp>
        <p:nvSpPr>
          <p:cNvPr id="10" name="Ellips 9">
            <a:extLst>
              <a:ext uri="{FF2B5EF4-FFF2-40B4-BE49-F238E27FC236}">
                <a16:creationId xmlns:a16="http://schemas.microsoft.com/office/drawing/2014/main" id="{FEEE4A45-1F30-9786-800A-417071992B04}"/>
              </a:ext>
            </a:extLst>
          </p:cNvPr>
          <p:cNvSpPr/>
          <p:nvPr/>
        </p:nvSpPr>
        <p:spPr>
          <a:xfrm>
            <a:off x="6980420" y="-1308538"/>
            <a:ext cx="2617076" cy="2617076"/>
          </a:xfrm>
          <a:prstGeom prst="ellipse">
            <a:avLst/>
          </a:prstGeom>
          <a:solidFill>
            <a:srgbClr val="F5E2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5E2EB"/>
              </a:solidFill>
            </a:endParaRP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B19AF193-43B4-7D59-5D01-E25217F6E4FA}"/>
              </a:ext>
            </a:extLst>
          </p:cNvPr>
          <p:cNvSpPr/>
          <p:nvPr/>
        </p:nvSpPr>
        <p:spPr>
          <a:xfrm>
            <a:off x="3280347" y="5298977"/>
            <a:ext cx="3539575" cy="3539575"/>
          </a:xfrm>
          <a:prstGeom prst="ellipse">
            <a:avLst/>
          </a:prstGeom>
          <a:solidFill>
            <a:srgbClr val="F6B0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6B088"/>
              </a:solidFill>
            </a:endParaRP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F8D0C8-E5D6-13B6-C44C-3B66A8F6662B}"/>
              </a:ext>
            </a:extLst>
          </p:cNvPr>
          <p:cNvSpPr txBox="1"/>
          <p:nvPr/>
        </p:nvSpPr>
        <p:spPr>
          <a:xfrm>
            <a:off x="5216577" y="2659559"/>
            <a:ext cx="65057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i="0" u="none" strike="noStrike" dirty="0" smtClean="0">
                <a:solidFill>
                  <a:schemeClr val="bg1"/>
                </a:solidFill>
                <a:effectLst/>
                <a:latin typeface="Source Sans 3 Black" panose="020B0503030403020204" pitchFamily="34" charset="0"/>
              </a:rPr>
              <a:t>Nytt regelverk </a:t>
            </a:r>
            <a:r>
              <a:rPr lang="sv-SE" sz="4400" b="1" dirty="0" smtClean="0">
                <a:solidFill>
                  <a:schemeClr val="bg1"/>
                </a:solidFill>
                <a:latin typeface="Source Sans 3 Black" panose="020B0503030403020204" pitchFamily="34" charset="0"/>
              </a:rPr>
              <a:t>för </a:t>
            </a:r>
            <a:r>
              <a:rPr lang="sv-SE" sz="4400" b="1" i="0" u="none" strike="noStrike" dirty="0" smtClean="0">
                <a:solidFill>
                  <a:schemeClr val="bg1"/>
                </a:solidFill>
                <a:effectLst/>
                <a:latin typeface="Source Sans 3 Black" panose="020B0503030403020204" pitchFamily="34" charset="0"/>
              </a:rPr>
              <a:t>personlig assistans </a:t>
            </a:r>
            <a:endParaRPr lang="sv-SE" sz="4400" b="1" dirty="0">
              <a:solidFill>
                <a:schemeClr val="bg1"/>
              </a:solidFill>
              <a:latin typeface="Source Sans 3 Black" panose="020B0503030403020204" pitchFamily="34" charset="0"/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F1489ECC-E563-7948-97E4-F6F15EEAE3B7}"/>
              </a:ext>
            </a:extLst>
          </p:cNvPr>
          <p:cNvSpPr txBox="1"/>
          <p:nvPr/>
        </p:nvSpPr>
        <p:spPr>
          <a:xfrm>
            <a:off x="5257972" y="4102379"/>
            <a:ext cx="6505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solidFill>
                  <a:schemeClr val="bg1"/>
                </a:solidFill>
                <a:latin typeface="Source Sans 3" panose="020B0503030403020204" pitchFamily="34" charset="0"/>
              </a:rPr>
              <a:t>Maria </a:t>
            </a:r>
            <a:r>
              <a:rPr lang="sv-SE" sz="2800" dirty="0" err="1" smtClean="0">
                <a:solidFill>
                  <a:schemeClr val="bg1"/>
                </a:solidFill>
                <a:latin typeface="Source Sans 3" panose="020B0503030403020204" pitchFamily="34" charset="0"/>
              </a:rPr>
              <a:t>Sivall</a:t>
            </a:r>
            <a:endParaRPr lang="sv-SE" sz="2800" dirty="0">
              <a:solidFill>
                <a:schemeClr val="bg1"/>
              </a:solidFill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232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27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74DB1602-4067-8CE0-5868-4261329E58A2}"/>
              </a:ext>
            </a:extLst>
          </p:cNvPr>
          <p:cNvSpPr/>
          <p:nvPr/>
        </p:nvSpPr>
        <p:spPr>
          <a:xfrm>
            <a:off x="415093" y="399167"/>
            <a:ext cx="11361814" cy="6059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54ED6A9A-52EA-8AFE-BB56-1455E8F33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27" y="870527"/>
            <a:ext cx="1613647" cy="80467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43E9D18-5758-8F7A-EB8F-C733A33C898D}"/>
              </a:ext>
            </a:extLst>
          </p:cNvPr>
          <p:cNvSpPr txBox="1"/>
          <p:nvPr/>
        </p:nvSpPr>
        <p:spPr>
          <a:xfrm>
            <a:off x="794327" y="3282185"/>
            <a:ext cx="1038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3 Black" panose="020B0503030403020204" pitchFamily="34" charset="0"/>
                <a:ea typeface="+mn-ea"/>
                <a:cs typeface="+mn-cs"/>
              </a:rPr>
              <a:t>En återblick…</a:t>
            </a:r>
            <a:endParaRPr kumimoji="0" 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 Black" panose="020B0503030403020204" pitchFamily="34" charset="0"/>
              <a:ea typeface="+mn-ea"/>
              <a:cs typeface="+mn-cs"/>
            </a:endParaRPr>
          </a:p>
        </p:txBody>
      </p:sp>
      <p:pic>
        <p:nvPicPr>
          <p:cNvPr id="1026" name="Picture 2" descr="L: Regeringen måste dra tillbaka LSS-utredningen - Dagens Samhäl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1123" y="1333328"/>
            <a:ext cx="7932890" cy="4420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698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6A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74DB1602-4067-8CE0-5868-4261329E58A2}"/>
              </a:ext>
            </a:extLst>
          </p:cNvPr>
          <p:cNvSpPr/>
          <p:nvPr/>
        </p:nvSpPr>
        <p:spPr>
          <a:xfrm>
            <a:off x="415093" y="399167"/>
            <a:ext cx="11361814" cy="6059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54ED6A9A-52EA-8AFE-BB56-1455E8F33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27" y="870527"/>
            <a:ext cx="1613647" cy="80467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43E9D18-5758-8F7A-EB8F-C733A33C898D}"/>
              </a:ext>
            </a:extLst>
          </p:cNvPr>
          <p:cNvSpPr txBox="1"/>
          <p:nvPr/>
        </p:nvSpPr>
        <p:spPr>
          <a:xfrm>
            <a:off x="794327" y="2146559"/>
            <a:ext cx="1038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3 Black" panose="020B0503030403020204" pitchFamily="34" charset="0"/>
                <a:ea typeface="+mn-ea"/>
                <a:cs typeface="+mn-cs"/>
              </a:rPr>
              <a:t>Grundläggande behov</a:t>
            </a:r>
            <a:endParaRPr kumimoji="0" 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 Black" panose="020B0503030403020204" pitchFamily="34" charset="0"/>
              <a:ea typeface="+mn-ea"/>
              <a:cs typeface="+mn-c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29DF768-A69C-378B-79D5-616111433D18}"/>
              </a:ext>
            </a:extLst>
          </p:cNvPr>
          <p:cNvSpPr txBox="1"/>
          <p:nvPr/>
        </p:nvSpPr>
        <p:spPr>
          <a:xfrm>
            <a:off x="794327" y="2810933"/>
            <a:ext cx="1038167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prstClr val="black"/>
                </a:solidFill>
              </a:rPr>
              <a:t>1. andning,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prstClr val="black"/>
                </a:solidFill>
              </a:rPr>
              <a:t>2. personlig hygien,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prstClr val="black"/>
                </a:solidFill>
              </a:rPr>
              <a:t>3. måltider,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prstClr val="black"/>
                </a:solidFill>
              </a:rPr>
              <a:t>4. av- och påklädning, 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prstClr val="black"/>
                </a:solidFill>
              </a:rPr>
              <a:t>5. kommunikation med </a:t>
            </a:r>
            <a:r>
              <a:rPr lang="sv-SE" sz="2400" dirty="0" smtClean="0">
                <a:solidFill>
                  <a:prstClr val="black"/>
                </a:solidFill>
              </a:rPr>
              <a:t>andra</a:t>
            </a: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CC478411-EF72-8C36-E2BF-8ACC73B16640}"/>
              </a:ext>
            </a:extLst>
          </p:cNvPr>
          <p:cNvSpPr/>
          <p:nvPr/>
        </p:nvSpPr>
        <p:spPr>
          <a:xfrm>
            <a:off x="4326212" y="-2431981"/>
            <a:ext cx="3539575" cy="3539575"/>
          </a:xfrm>
          <a:prstGeom prst="ellipse">
            <a:avLst/>
          </a:prstGeom>
          <a:solidFill>
            <a:srgbClr val="F6B0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F6B08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351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6A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74DB1602-4067-8CE0-5868-4261329E58A2}"/>
              </a:ext>
            </a:extLst>
          </p:cNvPr>
          <p:cNvSpPr/>
          <p:nvPr/>
        </p:nvSpPr>
        <p:spPr>
          <a:xfrm>
            <a:off x="415093" y="399167"/>
            <a:ext cx="11361814" cy="6059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54ED6A9A-52EA-8AFE-BB56-1455E8F33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27" y="870527"/>
            <a:ext cx="1613647" cy="80467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43E9D18-5758-8F7A-EB8F-C733A33C898D}"/>
              </a:ext>
            </a:extLst>
          </p:cNvPr>
          <p:cNvSpPr txBox="1"/>
          <p:nvPr/>
        </p:nvSpPr>
        <p:spPr>
          <a:xfrm>
            <a:off x="794327" y="2146559"/>
            <a:ext cx="1038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latin typeface="Source Sans 3 Black" panose="020B0503030403020204" pitchFamily="34" charset="0"/>
              </a:rPr>
              <a:t>Två nya grundläggande behov</a:t>
            </a:r>
            <a:endParaRPr lang="sv-SE" sz="2800" b="1" dirty="0">
              <a:latin typeface="Source Sans 3 Black" panose="020B0503030403020204" pitchFamily="34" charset="0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29DF768-A69C-378B-79D5-616111433D18}"/>
              </a:ext>
            </a:extLst>
          </p:cNvPr>
          <p:cNvSpPr txBox="1"/>
          <p:nvPr/>
        </p:nvSpPr>
        <p:spPr>
          <a:xfrm>
            <a:off x="794327" y="2783223"/>
            <a:ext cx="10381673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sv-SE" sz="2400" dirty="0" smtClean="0"/>
              <a:t>Stöd </a:t>
            </a:r>
            <a:r>
              <a:rPr lang="sv-SE" sz="2400" dirty="0"/>
              <a:t>som den enskilde behöver på grund av en psykisk funktionsnedsättning för att förebygga att han eller hon fysiskt skadar sig själv, någon annan eller </a:t>
            </a:r>
            <a:r>
              <a:rPr lang="sv-SE" sz="2400" dirty="0" smtClean="0"/>
              <a:t>egendom</a:t>
            </a:r>
            <a:r>
              <a:rPr lang="sv-SE" dirty="0" smtClean="0"/>
              <a:t> </a:t>
            </a:r>
          </a:p>
          <a:p>
            <a:r>
              <a:rPr lang="sv-SE" dirty="0" smtClean="0">
                <a:latin typeface="Source Sans 3" panose="020B0503030403020204" pitchFamily="34" charset="0"/>
              </a:rPr>
              <a:t>	- Enskilda aktiviteter och löpande över hela eller delar av dygnet. </a:t>
            </a:r>
          </a:p>
          <a:p>
            <a:r>
              <a:rPr lang="sv-SE" dirty="0" smtClean="0">
                <a:latin typeface="Source Sans 3" panose="020B0503030403020204" pitchFamily="34" charset="0"/>
              </a:rPr>
              <a:t>	- Personligt utformat </a:t>
            </a:r>
          </a:p>
          <a:p>
            <a:r>
              <a:rPr lang="sv-SE" dirty="0" smtClean="0">
                <a:latin typeface="Source Sans 3" panose="020B0503030403020204" pitchFamily="34" charset="0"/>
              </a:rPr>
              <a:t>	- Inga krav på ingående kunskaper</a:t>
            </a:r>
          </a:p>
          <a:p>
            <a:endParaRPr lang="sv-SE" dirty="0">
              <a:latin typeface="Source Sans 3" panose="020B0503030403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sv-SE" sz="2400" dirty="0" smtClean="0"/>
              <a:t>Stöd </a:t>
            </a:r>
            <a:r>
              <a:rPr lang="sv-SE" sz="2400" dirty="0"/>
              <a:t>vid egenvård på grund av vissa medicinska </a:t>
            </a:r>
            <a:r>
              <a:rPr lang="sv-SE" sz="2400" dirty="0" smtClean="0"/>
              <a:t>tillstånd</a:t>
            </a:r>
            <a:endParaRPr lang="sv-SE" sz="2400" dirty="0" smtClean="0">
              <a:latin typeface="Source Sans 3" panose="020B0503030403020204" pitchFamily="34" charset="0"/>
            </a:endParaRPr>
          </a:p>
          <a:p>
            <a:r>
              <a:rPr lang="sv-SE" sz="2400" dirty="0" smtClean="0">
                <a:latin typeface="Source Sans 3" panose="020B0503030403020204" pitchFamily="34" charset="0"/>
              </a:rPr>
              <a:t>	</a:t>
            </a:r>
            <a:r>
              <a:rPr lang="sv-SE" dirty="0" smtClean="0">
                <a:latin typeface="Source Sans 3" panose="020B0503030403020204" pitchFamily="34" charset="0"/>
              </a:rPr>
              <a:t>-</a:t>
            </a:r>
            <a:r>
              <a:rPr lang="sv-SE" sz="2400" dirty="0" smtClean="0">
                <a:latin typeface="Source Sans 3" panose="020B0503030403020204" pitchFamily="34" charset="0"/>
              </a:rPr>
              <a:t> </a:t>
            </a:r>
            <a:r>
              <a:rPr lang="sv-SE" dirty="0" smtClean="0">
                <a:latin typeface="Source Sans 3" panose="020B0503030403020204" pitchFamily="34" charset="0"/>
              </a:rPr>
              <a:t>Behov löpande under större delen av dygnet</a:t>
            </a:r>
          </a:p>
          <a:p>
            <a:r>
              <a:rPr lang="sv-SE" dirty="0" smtClean="0">
                <a:latin typeface="Source Sans 3" panose="020B0503030403020204" pitchFamily="34" charset="0"/>
              </a:rPr>
              <a:t>	- </a:t>
            </a:r>
            <a:r>
              <a:rPr lang="sv-SE" dirty="0" smtClean="0">
                <a:latin typeface="Source Sans 3" panose="020B0503030403020204" pitchFamily="34" charset="0"/>
              </a:rPr>
              <a:t>Inga krav på ingående kunskaper</a:t>
            </a:r>
            <a:endParaRPr lang="sv-SE" dirty="0">
              <a:latin typeface="Source Sans 3" panose="020B0503030403020204" pitchFamily="34" charset="0"/>
            </a:endParaRPr>
          </a:p>
          <a:p>
            <a:endParaRPr lang="sv-SE" dirty="0">
              <a:latin typeface="Source Sans 3" panose="020B0503030403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sv-SE" dirty="0">
              <a:latin typeface="Source Sans 3" panose="020B0503030403020204" pitchFamily="34" charset="0"/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CC478411-EF72-8C36-E2BF-8ACC73B16640}"/>
              </a:ext>
            </a:extLst>
          </p:cNvPr>
          <p:cNvSpPr/>
          <p:nvPr/>
        </p:nvSpPr>
        <p:spPr>
          <a:xfrm>
            <a:off x="4326212" y="-2431981"/>
            <a:ext cx="3539575" cy="3539575"/>
          </a:xfrm>
          <a:prstGeom prst="ellipse">
            <a:avLst/>
          </a:prstGeom>
          <a:solidFill>
            <a:srgbClr val="F6B0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6B08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048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27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74DB1602-4067-8CE0-5868-4261329E58A2}"/>
              </a:ext>
            </a:extLst>
          </p:cNvPr>
          <p:cNvSpPr/>
          <p:nvPr/>
        </p:nvSpPr>
        <p:spPr>
          <a:xfrm>
            <a:off x="415093" y="399167"/>
            <a:ext cx="11361814" cy="6059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54ED6A9A-52EA-8AFE-BB56-1455E8F33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27" y="870527"/>
            <a:ext cx="1613647" cy="80467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43E9D18-5758-8F7A-EB8F-C733A33C898D}"/>
              </a:ext>
            </a:extLst>
          </p:cNvPr>
          <p:cNvSpPr txBox="1"/>
          <p:nvPr/>
        </p:nvSpPr>
        <p:spPr>
          <a:xfrm>
            <a:off x="618836" y="2146559"/>
            <a:ext cx="1038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2800" b="1" dirty="0" smtClean="0">
                <a:solidFill>
                  <a:prstClr val="black"/>
                </a:solidFill>
                <a:latin typeface="Source Sans 3 Black" panose="020B0503030403020204" pitchFamily="34" charset="0"/>
              </a:rPr>
              <a:t>Övriga nyheter</a:t>
            </a:r>
            <a:endParaRPr kumimoji="0" 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 Black" panose="020B0503030403020204" pitchFamily="34" charset="0"/>
              <a:ea typeface="+mn-ea"/>
              <a:cs typeface="+mn-c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29DF768-A69C-378B-79D5-616111433D18}"/>
              </a:ext>
            </a:extLst>
          </p:cNvPr>
          <p:cNvSpPr txBox="1"/>
          <p:nvPr/>
        </p:nvSpPr>
        <p:spPr>
          <a:xfrm>
            <a:off x="794327" y="2810933"/>
            <a:ext cx="10381673" cy="238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prstClr val="black"/>
                </a:solidFill>
              </a:rPr>
              <a:t>Kvalificerade aktiverings- och motiveringsinsatser ska beaktas som en del av grundläggande behoven personlig hygien, måltider, av- och påklädning och kommunikation med </a:t>
            </a:r>
            <a:r>
              <a:rPr lang="sv-SE" sz="2400" dirty="0" smtClean="0">
                <a:solidFill>
                  <a:prstClr val="black"/>
                </a:solidFill>
              </a:rPr>
              <a:t>andra</a:t>
            </a:r>
            <a:endParaRPr kumimoji="0" lang="sv-S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60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27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74DB1602-4067-8CE0-5868-4261329E58A2}"/>
              </a:ext>
            </a:extLst>
          </p:cNvPr>
          <p:cNvSpPr/>
          <p:nvPr/>
        </p:nvSpPr>
        <p:spPr>
          <a:xfrm>
            <a:off x="415093" y="399167"/>
            <a:ext cx="11361814" cy="6059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54ED6A9A-52EA-8AFE-BB56-1455E8F33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27" y="870527"/>
            <a:ext cx="1613647" cy="80467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43E9D18-5758-8F7A-EB8F-C733A33C898D}"/>
              </a:ext>
            </a:extLst>
          </p:cNvPr>
          <p:cNvSpPr txBox="1"/>
          <p:nvPr/>
        </p:nvSpPr>
        <p:spPr>
          <a:xfrm>
            <a:off x="618836" y="2146559"/>
            <a:ext cx="1038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b="1" dirty="0" smtClean="0">
                <a:latin typeface="Source Sans 3 Black" panose="020B0503030403020204" pitchFamily="34" charset="0"/>
              </a:rPr>
              <a:t>Schabloniserat föräldraavdrag</a:t>
            </a:r>
            <a:endParaRPr lang="sv-SE" sz="2800" b="1" dirty="0">
              <a:latin typeface="Source Sans 3 Black" panose="020B0503030403020204" pitchFamily="34" charset="0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29DF768-A69C-378B-79D5-616111433D18}"/>
              </a:ext>
            </a:extLst>
          </p:cNvPr>
          <p:cNvSpPr txBox="1"/>
          <p:nvPr/>
        </p:nvSpPr>
        <p:spPr>
          <a:xfrm>
            <a:off x="794327" y="2810933"/>
            <a:ext cx="10381673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400" dirty="0"/>
              <a:t>Handläggarnas enskilda </a:t>
            </a:r>
            <a:r>
              <a:rPr lang="sv-SE" sz="2400" dirty="0" smtClean="0"/>
              <a:t>bedömningar kring ”normalt föräldraansvar” </a:t>
            </a:r>
            <a:r>
              <a:rPr lang="sv-SE" sz="2400" dirty="0"/>
              <a:t>tas bort och ett schabloniserat föräldraavdrag införs</a:t>
            </a:r>
            <a:r>
              <a:rPr lang="sv-SE" sz="2400" dirty="0" smtClean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400" dirty="0" smtClean="0"/>
              <a:t>Många har upplevt godtycklighet i bedömningen av föräldraansvar.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400" dirty="0" smtClean="0"/>
              <a:t>Föräldraavdraget görs efter en trappa, ju lägre ålder desto större föräldraansvar.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400" dirty="0" smtClean="0"/>
              <a:t>Ett antal behov är undantagna </a:t>
            </a:r>
            <a:r>
              <a:rPr lang="sv-SE" sz="2400" dirty="0" smtClean="0"/>
              <a:t>föräldraansvaret, ex:</a:t>
            </a:r>
            <a:endParaRPr lang="sv-SE" sz="240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400" dirty="0" smtClean="0"/>
              <a:t>Andning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400" dirty="0" smtClean="0"/>
              <a:t>Sondmatning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sv-SE" sz="2400" dirty="0"/>
              <a:t>Grundläggande behov med stöd på grund av medicinskt tillstånd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sv-SE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>
              <a:latin typeface="Source Sans 3" panose="020B0503030403020204" pitchFamily="34" charset="0"/>
            </a:endParaRPr>
          </a:p>
          <a:p>
            <a:endParaRPr lang="sv-SE" sz="2400" dirty="0">
              <a:latin typeface="Source Sans 3" panose="020B0503030403020204" pitchFamily="34" charset="0"/>
            </a:endParaRPr>
          </a:p>
          <a:p>
            <a:endParaRPr lang="sv-SE" dirty="0">
              <a:latin typeface="Source Sans 3" panose="020B0503030403020204" pitchFamily="34" charset="0"/>
            </a:endParaRPr>
          </a:p>
          <a:p>
            <a:endParaRPr lang="sv-SE" dirty="0"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05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76A9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74DB1602-4067-8CE0-5868-4261329E58A2}"/>
              </a:ext>
            </a:extLst>
          </p:cNvPr>
          <p:cNvSpPr/>
          <p:nvPr/>
        </p:nvSpPr>
        <p:spPr>
          <a:xfrm>
            <a:off x="415093" y="399167"/>
            <a:ext cx="11361814" cy="6059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54ED6A9A-52EA-8AFE-BB56-1455E8F33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27" y="870527"/>
            <a:ext cx="1613647" cy="80467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43E9D18-5758-8F7A-EB8F-C733A33C898D}"/>
              </a:ext>
            </a:extLst>
          </p:cNvPr>
          <p:cNvSpPr txBox="1"/>
          <p:nvPr/>
        </p:nvSpPr>
        <p:spPr>
          <a:xfrm>
            <a:off x="794327" y="2146559"/>
            <a:ext cx="1038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2800" b="1" dirty="0">
                <a:solidFill>
                  <a:prstClr val="black"/>
                </a:solidFill>
                <a:latin typeface="Source Sans 3 Black" panose="020B0503030403020204" pitchFamily="34" charset="0"/>
              </a:rPr>
              <a:t>Huvudmannaskapsutredningen</a:t>
            </a:r>
            <a:endParaRPr kumimoji="0" 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 Black" panose="020B0503030403020204" pitchFamily="34" charset="0"/>
              <a:ea typeface="+mn-ea"/>
              <a:cs typeface="+mn-c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29DF768-A69C-378B-79D5-616111433D18}"/>
              </a:ext>
            </a:extLst>
          </p:cNvPr>
          <p:cNvSpPr txBox="1"/>
          <p:nvPr/>
        </p:nvSpPr>
        <p:spPr>
          <a:xfrm>
            <a:off x="794327" y="2810933"/>
            <a:ext cx="1038167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prstClr val="black"/>
                </a:solidFill>
              </a:rPr>
              <a:t>Statligt huvudmannaskap </a:t>
            </a:r>
            <a:r>
              <a:rPr lang="sv-SE" sz="2400" dirty="0" smtClean="0">
                <a:solidFill>
                  <a:prstClr val="black"/>
                </a:solidFill>
              </a:rPr>
              <a:t>föreslås</a:t>
            </a:r>
            <a:endParaRPr lang="sv-SE" sz="2400" dirty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prstClr val="black"/>
                </a:solidFill>
              </a:rPr>
              <a:t>Beslut och finansiering sker hos Försäkringskassan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v-SE" sz="2400" dirty="0" smtClean="0">
                <a:solidFill>
                  <a:prstClr val="black"/>
                </a:solidFill>
              </a:rPr>
              <a:t>20-timmarsregeln </a:t>
            </a:r>
            <a:r>
              <a:rPr lang="sv-SE" sz="2400" dirty="0">
                <a:solidFill>
                  <a:prstClr val="black"/>
                </a:solidFill>
              </a:rPr>
              <a:t>slopas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prstClr val="black"/>
                </a:solidFill>
              </a:rPr>
              <a:t>Skapar större enhetlighet och likvärdhet i landet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sv-SE" sz="2400" dirty="0">
                <a:solidFill>
                  <a:prstClr val="black"/>
                </a:solidFill>
              </a:rPr>
              <a:t>Definiera begreppet självbestämmande i lagen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</p:txBody>
      </p:sp>
      <p:sp>
        <p:nvSpPr>
          <p:cNvPr id="6" name="Ellips 5">
            <a:extLst>
              <a:ext uri="{FF2B5EF4-FFF2-40B4-BE49-F238E27FC236}">
                <a16:creationId xmlns:a16="http://schemas.microsoft.com/office/drawing/2014/main" id="{CC478411-EF72-8C36-E2BF-8ACC73B16640}"/>
              </a:ext>
            </a:extLst>
          </p:cNvPr>
          <p:cNvSpPr/>
          <p:nvPr/>
        </p:nvSpPr>
        <p:spPr>
          <a:xfrm>
            <a:off x="4326212" y="-2431981"/>
            <a:ext cx="3539575" cy="3539575"/>
          </a:xfrm>
          <a:prstGeom prst="ellipse">
            <a:avLst/>
          </a:prstGeom>
          <a:solidFill>
            <a:srgbClr val="F6B0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F6B088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588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427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74DB1602-4067-8CE0-5868-4261329E58A2}"/>
              </a:ext>
            </a:extLst>
          </p:cNvPr>
          <p:cNvSpPr/>
          <p:nvPr/>
        </p:nvSpPr>
        <p:spPr>
          <a:xfrm>
            <a:off x="415093" y="399167"/>
            <a:ext cx="11361814" cy="6059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54ED6A9A-52EA-8AFE-BB56-1455E8F33A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327" y="870527"/>
            <a:ext cx="1613647" cy="804672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43E9D18-5758-8F7A-EB8F-C733A33C898D}"/>
              </a:ext>
            </a:extLst>
          </p:cNvPr>
          <p:cNvSpPr txBox="1"/>
          <p:nvPr/>
        </p:nvSpPr>
        <p:spPr>
          <a:xfrm>
            <a:off x="618836" y="2146559"/>
            <a:ext cx="103816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3 Black" panose="020B0503030403020204" pitchFamily="34" charset="0"/>
                <a:ea typeface="+mn-ea"/>
                <a:cs typeface="+mn-cs"/>
              </a:rPr>
              <a:t>Kommuners</a:t>
            </a:r>
            <a:r>
              <a:rPr kumimoji="0" lang="sv-SE" sz="2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ource Sans 3 Black" panose="020B0503030403020204" pitchFamily="34" charset="0"/>
                <a:ea typeface="+mn-ea"/>
                <a:cs typeface="+mn-cs"/>
              </a:rPr>
              <a:t> begränsande riktlinjer</a:t>
            </a:r>
            <a:endParaRPr kumimoji="0" lang="sv-S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 Black" panose="020B0503030403020204" pitchFamily="34" charset="0"/>
              <a:ea typeface="+mn-ea"/>
              <a:cs typeface="+mn-cs"/>
            </a:endParaRP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929DF768-A69C-378B-79D5-616111433D18}"/>
              </a:ext>
            </a:extLst>
          </p:cNvPr>
          <p:cNvSpPr txBox="1"/>
          <p:nvPr/>
        </p:nvSpPr>
        <p:spPr>
          <a:xfrm>
            <a:off x="794327" y="2751940"/>
            <a:ext cx="1038167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sv-SE" sz="2400" dirty="0" smtClean="0">
                <a:solidFill>
                  <a:prstClr val="black"/>
                </a:solidFill>
                <a:latin typeface="Calibri" panose="020F0502020204030204"/>
              </a:rPr>
              <a:t>Information om LSS-insatser på kommuners hemsidor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Risk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att personer med behov inte söker stödinsatser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sv-SE" sz="2400" baseline="0" dirty="0" smtClean="0">
                <a:solidFill>
                  <a:prstClr val="black"/>
                </a:solidFill>
                <a:latin typeface="Calibri" panose="020F0502020204030204"/>
              </a:rPr>
              <a:t>Riktlinjer måste vara förenliga med förarbeten, lagar och praxis</a:t>
            </a:r>
            <a:endParaRPr kumimoji="0" lang="sv-SE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ource Sans 3" panose="020B0503030403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882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>
            <a:extLst>
              <a:ext uri="{FF2B5EF4-FFF2-40B4-BE49-F238E27FC236}">
                <a16:creationId xmlns:a16="http://schemas.microsoft.com/office/drawing/2014/main" id="{A236FFCF-B783-3B2C-BA88-F1EB9D6729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297" y="1714500"/>
            <a:ext cx="3429000" cy="3429000"/>
          </a:xfrm>
          <a:prstGeom prst="rect">
            <a:avLst/>
          </a:prstGeom>
        </p:spPr>
      </p:pic>
      <p:sp>
        <p:nvSpPr>
          <p:cNvPr id="10" name="Ellips 9">
            <a:extLst>
              <a:ext uri="{FF2B5EF4-FFF2-40B4-BE49-F238E27FC236}">
                <a16:creationId xmlns:a16="http://schemas.microsoft.com/office/drawing/2014/main" id="{FEEE4A45-1F30-9786-800A-417071992B04}"/>
              </a:ext>
            </a:extLst>
          </p:cNvPr>
          <p:cNvSpPr/>
          <p:nvPr/>
        </p:nvSpPr>
        <p:spPr>
          <a:xfrm>
            <a:off x="6980420" y="-1308538"/>
            <a:ext cx="2617076" cy="2617076"/>
          </a:xfrm>
          <a:prstGeom prst="ellipse">
            <a:avLst/>
          </a:prstGeom>
          <a:solidFill>
            <a:srgbClr val="CB18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5E2EB"/>
              </a:solidFill>
            </a:endParaRPr>
          </a:p>
        </p:txBody>
      </p:sp>
      <p:sp>
        <p:nvSpPr>
          <p:cNvPr id="12" name="Ellips 11">
            <a:extLst>
              <a:ext uri="{FF2B5EF4-FFF2-40B4-BE49-F238E27FC236}">
                <a16:creationId xmlns:a16="http://schemas.microsoft.com/office/drawing/2014/main" id="{B19AF193-43B4-7D59-5D01-E25217F6E4FA}"/>
              </a:ext>
            </a:extLst>
          </p:cNvPr>
          <p:cNvSpPr/>
          <p:nvPr/>
        </p:nvSpPr>
        <p:spPr>
          <a:xfrm>
            <a:off x="3280347" y="5298977"/>
            <a:ext cx="3539575" cy="3539575"/>
          </a:xfrm>
          <a:prstGeom prst="ellipse">
            <a:avLst/>
          </a:prstGeom>
          <a:solidFill>
            <a:srgbClr val="F6B0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F6B088"/>
              </a:solidFill>
            </a:endParaRP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F8D0C8-E5D6-13B6-C44C-3B66A8F6662B}"/>
              </a:ext>
            </a:extLst>
          </p:cNvPr>
          <p:cNvSpPr txBox="1"/>
          <p:nvPr/>
        </p:nvSpPr>
        <p:spPr>
          <a:xfrm>
            <a:off x="4586749" y="2659559"/>
            <a:ext cx="7135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400" b="1" i="0" u="none" strike="noStrike" dirty="0">
                <a:solidFill>
                  <a:srgbClr val="74274F"/>
                </a:solidFill>
                <a:effectLst/>
                <a:latin typeface="Source Sans 3 Black" panose="020B0503030403020204" pitchFamily="34" charset="0"/>
              </a:rPr>
              <a:t>Tack för lyssnat!</a:t>
            </a:r>
            <a:endParaRPr lang="sv-SE" sz="4400" b="1" dirty="0">
              <a:solidFill>
                <a:srgbClr val="74274F"/>
              </a:solidFill>
              <a:latin typeface="Source Sans 3 Black" panose="020B0503030403020204" pitchFamily="34" charset="0"/>
            </a:endParaRP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797A1D8E-C9DE-6992-2449-E76E8BB91947}"/>
              </a:ext>
            </a:extLst>
          </p:cNvPr>
          <p:cNvSpPr txBox="1"/>
          <p:nvPr/>
        </p:nvSpPr>
        <p:spPr>
          <a:xfrm>
            <a:off x="4586749" y="3429000"/>
            <a:ext cx="7135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600" b="1" dirty="0" smtClean="0">
                <a:solidFill>
                  <a:srgbClr val="74274F"/>
                </a:solidFill>
                <a:latin typeface="Source Sans 3 Black" panose="020B0503030403020204" pitchFamily="34" charset="0"/>
              </a:rPr>
              <a:t>maria.sivall@autism.se</a:t>
            </a:r>
            <a:endParaRPr lang="sv-SE" sz="3600" b="1" dirty="0">
              <a:solidFill>
                <a:srgbClr val="74274F"/>
              </a:solidFill>
              <a:latin typeface="Source Sans 3 Black" panose="020B0503030403020204" pitchFamily="34" charset="0"/>
            </a:endParaRPr>
          </a:p>
        </p:txBody>
      </p:sp>
      <p:sp>
        <p:nvSpPr>
          <p:cNvPr id="16" name="textruta 15">
            <a:extLst>
              <a:ext uri="{FF2B5EF4-FFF2-40B4-BE49-F238E27FC236}">
                <a16:creationId xmlns:a16="http://schemas.microsoft.com/office/drawing/2014/main" id="{F1489ECC-E563-7948-97E4-F6F15EEAE3B7}"/>
              </a:ext>
            </a:extLst>
          </p:cNvPr>
          <p:cNvSpPr txBox="1"/>
          <p:nvPr/>
        </p:nvSpPr>
        <p:spPr>
          <a:xfrm>
            <a:off x="4586749" y="4102257"/>
            <a:ext cx="65057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err="1">
                <a:solidFill>
                  <a:srgbClr val="74274F"/>
                </a:solidFill>
                <a:latin typeface="Source Sans 3" panose="020B0503030403020204" pitchFamily="34" charset="0"/>
              </a:rPr>
              <a:t>www.autism.se</a:t>
            </a:r>
            <a:endParaRPr lang="sv-SE" sz="2800" dirty="0">
              <a:solidFill>
                <a:srgbClr val="74274F"/>
              </a:solidFill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119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utism Sverige PPT-mall" id="{B7CF36FB-0720-5C4F-A006-B7FD2830BDDF}" vid="{45816E2F-EA41-0E49-A7FE-7E18DF52350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27208</TotalTime>
  <Words>210</Words>
  <Application>Microsoft Office PowerPoint</Application>
  <PresentationFormat>Bredbild</PresentationFormat>
  <Paragraphs>48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Source Sans 3</vt:lpstr>
      <vt:lpstr>Source Sans 3 Black</vt:lpstr>
      <vt:lpstr>Wingdings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Linn Rivero Mildén</dc:creator>
  <cp:lastModifiedBy>MariaS</cp:lastModifiedBy>
  <cp:revision>32</cp:revision>
  <dcterms:created xsi:type="dcterms:W3CDTF">2023-01-24T10:48:40Z</dcterms:created>
  <dcterms:modified xsi:type="dcterms:W3CDTF">2023-03-09T17:14:29Z</dcterms:modified>
</cp:coreProperties>
</file>