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6" r:id="rId6"/>
    <p:sldId id="267" r:id="rId7"/>
    <p:sldId id="265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4" autoAdjust="0"/>
  </p:normalViewPr>
  <p:slideViewPr>
    <p:cSldViewPr snapToGrid="0">
      <p:cViewPr varScale="1">
        <p:scale>
          <a:sx n="119" d="100"/>
          <a:sy n="119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E253-EE5C-4109-BAFF-186AFB1C7E39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78AA-1F01-4F6E-AA3B-527A092B45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47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78AA-1F01-4F6E-AA3B-527A092B451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36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78AA-1F01-4F6E-AA3B-527A092B451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83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78AA-1F01-4F6E-AA3B-527A092B451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13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bg>
      <p:bgPr>
        <a:solidFill>
          <a:srgbClr val="C76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44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bg>
      <p:bgPr>
        <a:solidFill>
          <a:srgbClr val="C76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FEEE4A45-1F30-9786-800A-417071992B04}"/>
              </a:ext>
            </a:extLst>
          </p:cNvPr>
          <p:cNvSpPr/>
          <p:nvPr/>
        </p:nvSpPr>
        <p:spPr>
          <a:xfrm>
            <a:off x="10086554" y="5611091"/>
            <a:ext cx="3271510" cy="3293963"/>
          </a:xfrm>
          <a:prstGeom prst="ellipse">
            <a:avLst/>
          </a:prstGeom>
          <a:solidFill>
            <a:srgbClr val="F5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5E2EB"/>
              </a:solidFill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B19AF193-43B4-7D59-5D01-E25217F6E4FA}"/>
              </a:ext>
            </a:extLst>
          </p:cNvPr>
          <p:cNvSpPr/>
          <p:nvPr/>
        </p:nvSpPr>
        <p:spPr>
          <a:xfrm>
            <a:off x="1449245" y="4911672"/>
            <a:ext cx="1731348" cy="1731348"/>
          </a:xfrm>
          <a:prstGeom prst="ellipse">
            <a:avLst/>
          </a:prstGeom>
          <a:solidFill>
            <a:srgbClr val="F6B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6B088"/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19AF193-43B4-7D59-5D01-E25217F6E4FA}"/>
              </a:ext>
            </a:extLst>
          </p:cNvPr>
          <p:cNvSpPr/>
          <p:nvPr/>
        </p:nvSpPr>
        <p:spPr>
          <a:xfrm>
            <a:off x="1302741" y="-2595639"/>
            <a:ext cx="3539575" cy="3539575"/>
          </a:xfrm>
          <a:prstGeom prst="ellipse">
            <a:avLst/>
          </a:prstGeom>
          <a:solidFill>
            <a:srgbClr val="742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6B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0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422788" y="399168"/>
            <a:ext cx="11354120" cy="6059663"/>
          </a:xfrm>
          <a:prstGeom prst="roundRect">
            <a:avLst>
              <a:gd name="adj" fmla="val 6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4ED6A9A-52EA-8AFE-BB56-1455E8F3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275" y="685166"/>
            <a:ext cx="1837702" cy="9164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C91BC50-D0C0-F955-967F-9EABBA6B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864000"/>
            <a:ext cx="3932237" cy="1112284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8A0AFF3-D95E-5F81-B525-AA050DB7F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9961E6-87BE-6EE3-8E5D-062D0961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2258"/>
            <a:ext cx="3932237" cy="365673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4666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Bild med bildtext">
    <p:bg>
      <p:bgPr>
        <a:solidFill>
          <a:srgbClr val="FD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91BC50-D0C0-F955-967F-9EABBA6B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864000"/>
            <a:ext cx="3932237" cy="1112284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8A0AFF3-D95E-5F81-B525-AA050DB7F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9961E6-87BE-6EE3-8E5D-062D0961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2258"/>
            <a:ext cx="3932237" cy="365673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4257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bg>
      <p:bgPr>
        <a:solidFill>
          <a:srgbClr val="FD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4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5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00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18FABF-E8BC-4C08-1925-0A973E50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12723"/>
            <a:ext cx="10515600" cy="67796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03915A-B53D-4787-063B-B90F9E6F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084439"/>
            <a:ext cx="10515600" cy="409252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7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BDC1-DA10-4980-B749-C2CB5E54939C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665-C62C-4963-8BC2-E0D5DB957F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3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2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661B3F-77AD-086F-C397-5D56241D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001"/>
            <a:ext cx="10515600" cy="98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C8E2B1-7AD2-8E63-8A45-57DC6BD39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6619"/>
            <a:ext cx="10515600" cy="422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</a:t>
            </a:r>
            <a:r>
              <a:rPr lang="sv-SE" dirty="0" smtClean="0"/>
              <a:t>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07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78358" y="4069377"/>
            <a:ext cx="462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Namn </a:t>
            </a:r>
            <a:r>
              <a:rPr lang="sv-SE" sz="2800" b="1" dirty="0"/>
              <a:t>på föreläsaren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9" y="1171575"/>
            <a:ext cx="4514850" cy="45148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78358" y="3115270"/>
            <a:ext cx="456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600" b="1" dirty="0"/>
              <a:t>Om Autism</a:t>
            </a:r>
          </a:p>
        </p:txBody>
      </p:sp>
    </p:spTree>
    <p:extLst>
      <p:ext uri="{BB962C8B-B14F-4D97-AF65-F5344CB8AC3E}">
        <p14:creationId xmlns:p14="http://schemas.microsoft.com/office/powerpoint/2010/main" val="3648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45559" y="2973408"/>
            <a:ext cx="54431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sv-SE" sz="2400" b="1" dirty="0" smtClean="0"/>
              <a:t>Autism </a:t>
            </a:r>
            <a:r>
              <a:rPr lang="sv-SE" sz="2400" b="1" dirty="0"/>
              <a:t>visar sig i hur en person uppfattar omvärlden och samspelar och kommunicerar med andra. 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EEE4A45-1F30-9786-800A-417071992B04}"/>
              </a:ext>
            </a:extLst>
          </p:cNvPr>
          <p:cNvSpPr/>
          <p:nvPr/>
        </p:nvSpPr>
        <p:spPr>
          <a:xfrm>
            <a:off x="-2033235" y="-2205346"/>
            <a:ext cx="4066469" cy="3991591"/>
          </a:xfrm>
          <a:prstGeom prst="ellipse">
            <a:avLst/>
          </a:prstGeom>
          <a:solidFill>
            <a:srgbClr val="C7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5E2EB"/>
              </a:solidFill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EEE4A45-1F30-9786-800A-417071992B04}"/>
              </a:ext>
            </a:extLst>
          </p:cNvPr>
          <p:cNvSpPr/>
          <p:nvPr/>
        </p:nvSpPr>
        <p:spPr>
          <a:xfrm flipV="1">
            <a:off x="10486177" y="5514975"/>
            <a:ext cx="3411646" cy="3348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22" y="1696107"/>
            <a:ext cx="5393470" cy="32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2" y="69633"/>
            <a:ext cx="5126713" cy="66960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7403" y="2247406"/>
            <a:ext cx="6567322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sv-SE" sz="2400" b="1" dirty="0"/>
              <a:t>I Sverige finns fler än 100 000 autistiska personer. Det är människor i alla åldrar, med olika förmågor och intressen. Att det är så olika gör att vi brukar likna autism vid ett spektrum, med många skiftningar och nyanser.</a:t>
            </a:r>
          </a:p>
        </p:txBody>
      </p:sp>
    </p:spTree>
    <p:extLst>
      <p:ext uri="{BB962C8B-B14F-4D97-AF65-F5344CB8AC3E}">
        <p14:creationId xmlns:p14="http://schemas.microsoft.com/office/powerpoint/2010/main" val="42534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68" y="883453"/>
            <a:ext cx="5310055" cy="471724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98197" y="1811796"/>
            <a:ext cx="6989717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Många med autism har svårt för oväntade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förändringar och för osäkerhet om när eller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hur något ska hända. Det är vanligt att uppleva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skarpa intryck från ljud, ljus och doft som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obehagliga och stressande. Otydliga sociala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förväntningar, ”osynliga regler” och otydlig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information kan också vara stressande.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EEE4A45-1F30-9786-800A-417071992B04}"/>
              </a:ext>
            </a:extLst>
          </p:cNvPr>
          <p:cNvSpPr/>
          <p:nvPr/>
        </p:nvSpPr>
        <p:spPr>
          <a:xfrm>
            <a:off x="374347" y="5857875"/>
            <a:ext cx="6319796" cy="6203426"/>
          </a:xfrm>
          <a:prstGeom prst="ellipse">
            <a:avLst/>
          </a:prstGeom>
          <a:solidFill>
            <a:srgbClr val="C7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5E2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93355" y="2386636"/>
            <a:ext cx="6036880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sv-SE" sz="2400" b="1" dirty="0"/>
              <a:t>Autism innebär också styrkor </a:t>
            </a:r>
            <a:r>
              <a:rPr lang="sv-SE" sz="2400" b="1" dirty="0" smtClean="0"/>
              <a:t>och förmågor</a:t>
            </a:r>
            <a:r>
              <a:rPr lang="sv-SE" sz="2400" b="1" dirty="0"/>
              <a:t>. Många har, tack vare att de </a:t>
            </a:r>
            <a:r>
              <a:rPr lang="sv-SE" sz="2400" b="1" dirty="0" smtClean="0"/>
              <a:t>är autistiska</a:t>
            </a:r>
            <a:r>
              <a:rPr lang="sv-SE" sz="2400" b="1" dirty="0"/>
              <a:t>, lätt att se detaljer och </a:t>
            </a:r>
            <a:r>
              <a:rPr lang="sv-SE" sz="2400" b="1" dirty="0" smtClean="0"/>
              <a:t>fokusera på </a:t>
            </a:r>
            <a:r>
              <a:rPr lang="sv-SE" sz="2400" b="1" dirty="0"/>
              <a:t>sådant de är intresserade av och </a:t>
            </a:r>
            <a:r>
              <a:rPr lang="sv-SE" sz="2400" b="1" dirty="0" smtClean="0"/>
              <a:t>blir därför </a:t>
            </a:r>
            <a:r>
              <a:rPr lang="sv-SE" sz="2400" b="1" dirty="0"/>
              <a:t>väldigt kunniga på det området.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EEE4A45-1F30-9786-800A-417071992B04}"/>
              </a:ext>
            </a:extLst>
          </p:cNvPr>
          <p:cNvSpPr/>
          <p:nvPr/>
        </p:nvSpPr>
        <p:spPr>
          <a:xfrm>
            <a:off x="-2164310" y="5276850"/>
            <a:ext cx="5243726" cy="5147170"/>
          </a:xfrm>
          <a:prstGeom prst="ellipse">
            <a:avLst/>
          </a:prstGeom>
          <a:solidFill>
            <a:srgbClr val="C7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5E2EB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01" y="-49960"/>
            <a:ext cx="5754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61917" y="2161124"/>
            <a:ext cx="6553201" cy="243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Kunskap om autism och förståelse för autism ökar hela tiden. Fler får bättre stöd till en bra vardag. Men inte alla. Det finns mycket kvar att förbättra.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sv-SE" sz="2400" b="1" dirty="0">
                <a:solidFill>
                  <a:schemeClr val="bg1"/>
                </a:solidFill>
              </a:rPr>
              <a:t>Därför finns Autism Sverige!</a:t>
            </a:r>
            <a:endParaRPr lang="sv-SE" sz="24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62" y="2917451"/>
            <a:ext cx="5805362" cy="394055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FEEE4A45-1F30-9786-800A-417071992B04}"/>
              </a:ext>
            </a:extLst>
          </p:cNvPr>
          <p:cNvSpPr/>
          <p:nvPr/>
        </p:nvSpPr>
        <p:spPr>
          <a:xfrm>
            <a:off x="621859" y="5430706"/>
            <a:ext cx="5683525" cy="5578871"/>
          </a:xfrm>
          <a:prstGeom prst="ellipse">
            <a:avLst/>
          </a:prstGeom>
          <a:solidFill>
            <a:srgbClr val="C7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5E2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236FFCF-B783-3B2C-BA88-F1EB9D67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03" y="1038887"/>
            <a:ext cx="5046206" cy="5046206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FEEE4A45-1F30-9786-800A-417071992B04}"/>
              </a:ext>
            </a:extLst>
          </p:cNvPr>
          <p:cNvSpPr/>
          <p:nvPr/>
        </p:nvSpPr>
        <p:spPr>
          <a:xfrm>
            <a:off x="3575024" y="5277493"/>
            <a:ext cx="4264590" cy="4264590"/>
          </a:xfrm>
          <a:prstGeom prst="ellipse">
            <a:avLst/>
          </a:prstGeom>
          <a:solidFill>
            <a:srgbClr val="C7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5E2EB"/>
              </a:solidFill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B19AF193-43B4-7D59-5D01-E25217F6E4FA}"/>
              </a:ext>
            </a:extLst>
          </p:cNvPr>
          <p:cNvSpPr/>
          <p:nvPr/>
        </p:nvSpPr>
        <p:spPr>
          <a:xfrm>
            <a:off x="740490" y="-3263217"/>
            <a:ext cx="5109704" cy="5109704"/>
          </a:xfrm>
          <a:prstGeom prst="ellipse">
            <a:avLst/>
          </a:prstGeom>
          <a:solidFill>
            <a:srgbClr val="F6B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6B088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F8D0C8-E5D6-13B6-C44C-3B66A8F6662B}"/>
              </a:ext>
            </a:extLst>
          </p:cNvPr>
          <p:cNvSpPr txBox="1"/>
          <p:nvPr/>
        </p:nvSpPr>
        <p:spPr>
          <a:xfrm>
            <a:off x="820980" y="2659559"/>
            <a:ext cx="6702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i="0" u="none" strike="noStrike" dirty="0">
                <a:solidFill>
                  <a:srgbClr val="74274F"/>
                </a:solidFill>
                <a:effectLst/>
                <a:latin typeface="Source Sans 3 Black" panose="020B0503030403020204" pitchFamily="34" charset="0"/>
              </a:rPr>
              <a:t>Tack </a:t>
            </a:r>
            <a:r>
              <a:rPr lang="sv-SE" sz="5400" b="1" i="0" u="none" strike="noStrike" dirty="0" smtClean="0">
                <a:solidFill>
                  <a:srgbClr val="74274F"/>
                </a:solidFill>
                <a:effectLst/>
                <a:latin typeface="Source Sans 3 Black" panose="020B0503030403020204" pitchFamily="34" charset="0"/>
              </a:rPr>
              <a:t>för att ni</a:t>
            </a:r>
          </a:p>
          <a:p>
            <a:r>
              <a:rPr lang="sv-SE" sz="5400" b="1" i="0" u="none" strike="noStrike" dirty="0" smtClean="0">
                <a:solidFill>
                  <a:srgbClr val="74274F"/>
                </a:solidFill>
                <a:effectLst/>
                <a:latin typeface="Source Sans 3 Black" panose="020B0503030403020204" pitchFamily="34" charset="0"/>
              </a:rPr>
              <a:t> </a:t>
            </a:r>
            <a:r>
              <a:rPr lang="sv-SE" sz="5400" b="1" i="0" u="none" strike="noStrike" dirty="0">
                <a:solidFill>
                  <a:srgbClr val="74274F"/>
                </a:solidFill>
                <a:effectLst/>
                <a:latin typeface="Source Sans 3 Black" panose="020B0503030403020204" pitchFamily="34" charset="0"/>
              </a:rPr>
              <a:t>lyssnat!</a:t>
            </a:r>
            <a:endParaRPr lang="sv-SE" sz="5400" b="1" dirty="0">
              <a:solidFill>
                <a:srgbClr val="74274F"/>
              </a:solidFill>
              <a:latin typeface="Source Sans 3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ism sverige">
  <a:themeElements>
    <a:clrScheme name="Anpassat 4">
      <a:dk1>
        <a:srgbClr val="74274F"/>
      </a:dk1>
      <a:lt1>
        <a:srgbClr val="FFFFFF"/>
      </a:lt1>
      <a:dk2>
        <a:srgbClr val="74274F"/>
      </a:dk2>
      <a:lt2>
        <a:srgbClr val="FDECEB"/>
      </a:lt2>
      <a:accent1>
        <a:srgbClr val="74274F"/>
      </a:accent1>
      <a:accent2>
        <a:srgbClr val="C95F96"/>
      </a:accent2>
      <a:accent3>
        <a:srgbClr val="FAA468"/>
      </a:accent3>
      <a:accent4>
        <a:srgbClr val="FEEADC"/>
      </a:accent4>
      <a:accent5>
        <a:srgbClr val="F5E2EB"/>
      </a:accent5>
      <a:accent6>
        <a:srgbClr val="EA6501"/>
      </a:accent6>
      <a:hlink>
        <a:srgbClr val="74274F"/>
      </a:hlink>
      <a:folHlink>
        <a:srgbClr val="74274F"/>
      </a:folHlink>
    </a:clrScheme>
    <a:fontScheme name="Anpassat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tism sverige" id="{D1F23EA8-4379-40BB-9B46-70BC853FFA0E}" vid="{D7E8A59D-399E-4BC1-93CF-458B3076D5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202</Words>
  <Application>Microsoft Office PowerPoint</Application>
  <PresentationFormat>Bredbild</PresentationFormat>
  <Paragraphs>19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Source Sans 3</vt:lpstr>
      <vt:lpstr>Source Sans 3 Black</vt:lpstr>
      <vt:lpstr>autism sverige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Christina</dc:creator>
  <cp:lastModifiedBy>Christina</cp:lastModifiedBy>
  <cp:revision>20</cp:revision>
  <dcterms:created xsi:type="dcterms:W3CDTF">2025-01-08T13:39:30Z</dcterms:created>
  <dcterms:modified xsi:type="dcterms:W3CDTF">2025-01-22T14:34:26Z</dcterms:modified>
</cp:coreProperties>
</file>